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0" r:id="rId4"/>
    <p:sldId id="257" r:id="rId5"/>
    <p:sldId id="272" r:id="rId6"/>
    <p:sldId id="264" r:id="rId7"/>
    <p:sldId id="265" r:id="rId8"/>
    <p:sldId id="271" r:id="rId9"/>
    <p:sldId id="268" r:id="rId10"/>
    <p:sldId id="269" r:id="rId11"/>
    <p:sldId id="274" r:id="rId12"/>
    <p:sldId id="266" r:id="rId13"/>
    <p:sldId id="267" r:id="rId14"/>
    <p:sldId id="262" r:id="rId15"/>
  </p:sldIdLst>
  <p:sldSz cx="15363825" cy="9602788"/>
  <p:notesSz cx="6797675" cy="9928225"/>
  <p:defaultTextStyle>
    <a:defPPr>
      <a:defRPr lang="pt-BR"/>
    </a:defPPr>
    <a:lvl1pPr marL="0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3323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26647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39970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53294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66617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79941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93264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06588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660" y="-258"/>
      </p:cViewPr>
      <p:guideLst>
        <p:guide orient="horz" pos="3025"/>
        <p:guide pos="4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r-sv-ad-01a\fileshare\economia\Economia\$Sazonais\Pesquisa%20de%20P&#225;scoa\2019\Bases\Base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Respondentes por região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5376064531931E-3"/>
          <c:y val="0.26139272631279031"/>
          <c:w val="0.82511367773426936"/>
          <c:h val="0.6450391923342526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852746647250082"/>
                  <c:y val="5.227022347042979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</a:t>
                    </a:r>
                    <a:r>
                      <a:rPr lang="en-US"/>
                      <a:t>5,6%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467099029210809"/>
                  <c:y val="-0.220346726642355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en-US"/>
                      <a:t>2,1%</a:t>
                    </a:r>
                  </a:p>
                </c:rich>
              </c:tx>
              <c:spPr>
                <a:solidFill>
                  <a:srgbClr val="C0504D">
                    <a:lumMod val="20000"/>
                    <a:lumOff val="80000"/>
                  </a:srgb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</a:t>
                    </a:r>
                    <a:r>
                      <a:rPr lang="en-US"/>
                      <a:t>,9%</a:t>
                    </a:r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</a:t>
                    </a:r>
                    <a:r>
                      <a:rPr lang="en-US"/>
                      <a:t>,9%</a:t>
                    </a:r>
                  </a:p>
                </c:rich>
              </c:tx>
              <c:spPr>
                <a:solidFill>
                  <a:schemeClr val="accent4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/>
                      <a:t>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Região_CK!$A$3:$A$7</c:f>
              <c:strCache>
                <c:ptCount val="5"/>
                <c:pt idx="0">
                  <c:v>Sudeste - 45,6%</c:v>
                </c:pt>
                <c:pt idx="1">
                  <c:v>Sul - 32,1%</c:v>
                </c:pt>
                <c:pt idx="2">
                  <c:v>Centro-Oeste - 9,9%</c:v>
                </c:pt>
                <c:pt idx="3">
                  <c:v>Nordeste - 9,9%</c:v>
                </c:pt>
                <c:pt idx="4">
                  <c:v>Norte - 2,5%</c:v>
                </c:pt>
              </c:strCache>
            </c:strRef>
          </c:cat>
          <c:val>
            <c:numRef>
              <c:f>Região_CK!$B$3:$B$7</c:f>
              <c:numCache>
                <c:formatCode>0.0</c:formatCode>
                <c:ptCount val="5"/>
                <c:pt idx="0">
                  <c:v>45.6</c:v>
                </c:pt>
                <c:pt idx="1">
                  <c:v>32.098765432098787</c:v>
                </c:pt>
                <c:pt idx="2">
                  <c:v>9.876543209876548</c:v>
                </c:pt>
                <c:pt idx="3">
                  <c:v>9.876543209876548</c:v>
                </c:pt>
                <c:pt idx="4">
                  <c:v>2.469135802469137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3181948158610721"/>
          <c:y val="0.72955830490071016"/>
          <c:w val="0.26579948054745761"/>
          <c:h val="0.26766253886562508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75000"/>
                </a:schemeClr>
              </a:solidFill>
              <a:latin typeface="Century Gothic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Respondentes por check-outs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51778976596092E-2"/>
          <c:y val="0.19314843314618846"/>
          <c:w val="0.84230650821921649"/>
          <c:h val="0.680740060168936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3765655867924562"/>
                  <c:y val="5.061409507434399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en-US"/>
                      <a:t>3,7%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5498205411491039E-2"/>
                  <c:y val="-0.2767516591443439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/>
                      <a:t>3,8%</a:t>
                    </a:r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668126016753604"/>
                  <c:y val="-0.134600991253264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/>
                      <a:t>2,5%</a:t>
                    </a:r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16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/>
                      <a:t>0,0%</a:t>
                    </a:r>
                  </a:p>
                </c:rich>
              </c:tx>
              <c:spPr>
                <a:solidFill>
                  <a:schemeClr val="accent4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Região_CK!$A$54:$A$57</c:f>
              <c:strCache>
                <c:ptCount val="4"/>
                <c:pt idx="0">
                  <c:v>Acima de 20 - 33,7%</c:v>
                </c:pt>
                <c:pt idx="1">
                  <c:v>01 a 04 - 23,8%</c:v>
                </c:pt>
                <c:pt idx="2">
                  <c:v>05 a 09 - 22,5%</c:v>
                </c:pt>
                <c:pt idx="3">
                  <c:v>10 a 19 - 20,0%</c:v>
                </c:pt>
              </c:strCache>
            </c:strRef>
          </c:cat>
          <c:val>
            <c:numRef>
              <c:f>Região_CK!$B$54:$B$57</c:f>
              <c:numCache>
                <c:formatCode>0.0</c:formatCode>
                <c:ptCount val="4"/>
                <c:pt idx="0">
                  <c:v>33.700000000000003</c:v>
                </c:pt>
                <c:pt idx="1">
                  <c:v>23.75</c:v>
                </c:pt>
                <c:pt idx="2">
                  <c:v>22.5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1522484940046294"/>
          <c:y val="0.75819698716320505"/>
          <c:w val="0.27327691791571967"/>
          <c:h val="0.24082999550614517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75000"/>
                </a:schemeClr>
              </a:solidFill>
              <a:latin typeface="Century Gothic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Comportamento médio das vendas de Páscoa ao consumidor - 2019</a:t>
            </a:r>
          </a:p>
        </c:rich>
      </c:tx>
      <c:layout>
        <c:manualLayout>
          <c:xMode val="edge"/>
          <c:yMode val="edge"/>
          <c:x val="0.14345057890393126"/>
          <c:y val="4.107230094677456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89396413981136E-2"/>
          <c:y val="0.30322941339649689"/>
          <c:w val="0.71915886568141885"/>
          <c:h val="0.658509556224174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795563286461045"/>
                  <c:y val="-8.0512131105563017E-2"/>
                </c:manualLayout>
              </c:layout>
              <c:numFmt formatCode="0.0%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75000"/>
                        </a:schemeClr>
                      </a:solidFill>
                      <a:latin typeface="Century Gothic" pitchFamily="34" charset="0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38414928319471"/>
                  <c:y val="-0.15931289076670313"/>
                </c:manualLayout>
              </c:layout>
              <c:numFmt formatCode="0.0%" sourceLinked="0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75000"/>
                        </a:schemeClr>
                      </a:solidFill>
                      <a:latin typeface="Century Gothic" pitchFamily="34" charset="0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730610402198906"/>
                  <c:y val="6.4022647575557118E-2"/>
                </c:manualLayout>
              </c:layout>
              <c:numFmt formatCode="0.0%" sourceLinked="0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75000"/>
                        </a:schemeClr>
                      </a:solidFill>
                      <a:latin typeface="Century Gothic" pitchFamily="34" charset="0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'Comportamento das vendas'!$A$2:$A$4</c:f>
              <c:strCache>
                <c:ptCount val="3"/>
                <c:pt idx="0">
                  <c:v>Igual -60,5%</c:v>
                </c:pt>
                <c:pt idx="1">
                  <c:v>Maior - 22,2%</c:v>
                </c:pt>
                <c:pt idx="2">
                  <c:v>Menor - 17,3%</c:v>
                </c:pt>
              </c:strCache>
            </c:strRef>
          </c:cat>
          <c:val>
            <c:numRef>
              <c:f>'Comportamento das vendas'!$B$2:$B$4</c:f>
              <c:numCache>
                <c:formatCode>0.0</c:formatCode>
                <c:ptCount val="3"/>
                <c:pt idx="0">
                  <c:v>60.493827160493815</c:v>
                </c:pt>
                <c:pt idx="1">
                  <c:v>22.222222222222207</c:v>
                </c:pt>
                <c:pt idx="2">
                  <c:v>17.283950617283949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349749704558693"/>
          <c:y val="0.78872856340111963"/>
          <c:w val="0.1897571403911788"/>
          <c:h val="0.19602074130977518"/>
        </c:manualLayout>
      </c:layout>
      <c:overlay val="0"/>
      <c:txPr>
        <a:bodyPr/>
        <a:lstStyle/>
        <a:p>
          <a:pPr>
            <a:defRPr sz="1200" b="1">
              <a:solidFill>
                <a:schemeClr val="accent1">
                  <a:lumMod val="75000"/>
                </a:schemeClr>
              </a:solidFill>
              <a:latin typeface="Century Gothic" pitchFamily="34" charset="0"/>
            </a:defRPr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Evolução das encomendas dos supermercadistas junto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às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indústrias fornecedoras, por principais produtos (% em relação à </a:t>
            </a:r>
            <a:r>
              <a:rPr lang="pt-BR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Pascoa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de 2018)</a:t>
            </a:r>
          </a:p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</a:t>
            </a:r>
          </a:p>
        </c:rich>
      </c:tx>
      <c:layout>
        <c:manualLayout>
          <c:xMode val="edge"/>
          <c:yMode val="edge"/>
          <c:x val="0.1204150510295456"/>
          <c:y val="3.73379255416333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254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48623456165933"/>
          <c:y val="0.18669737109335829"/>
          <c:w val="0.9177140656461007"/>
          <c:h val="0.79598111304789265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0512908404521812E-2"/>
                  <c:y val="-2.06896476822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376062240522173E-3"/>
                  <c:y val="-2.06896476822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183413078149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012227538543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59170653907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012227538543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'Venda Nominal questão 02'!$A$3:$A$12</c:f>
              <c:strCache>
                <c:ptCount val="8"/>
                <c:pt idx="0">
                  <c:v>Ovos de Páscoa em geral</c:v>
                </c:pt>
                <c:pt idx="1">
                  <c:v>Ovos de Páscoa de 170g até 500g</c:v>
                </c:pt>
                <c:pt idx="2">
                  <c:v>Ovos de Páscoa acima de 500g</c:v>
                </c:pt>
                <c:pt idx="3">
                  <c:v>Ovos de Páscoa de 150g até 170g</c:v>
                </c:pt>
                <c:pt idx="4">
                  <c:v>Ovos de Páscoa até 150g</c:v>
                </c:pt>
                <c:pt idx="5">
                  <c:v>Chocolates  (Exemplos: barra, tablete, confeitos, entre outros) </c:v>
                </c:pt>
                <c:pt idx="6">
                  <c:v>Bombom (caixa) 400 gramas </c:v>
                </c:pt>
                <c:pt idx="7">
                  <c:v>Bombons em geral  (Exemplos : Sonho de Valsa, Ouro Branco, Surreal, entre outros.)</c:v>
                </c:pt>
              </c:strCache>
            </c:strRef>
          </c:cat>
          <c:val>
            <c:numRef>
              <c:f>'Venda Nominal questão 02'!$B$3:$B$12</c:f>
              <c:numCache>
                <c:formatCode>0.0</c:formatCode>
                <c:ptCount val="10"/>
                <c:pt idx="0">
                  <c:v>-0.55802469135802479</c:v>
                </c:pt>
                <c:pt idx="1">
                  <c:v>-1.5578703703703698</c:v>
                </c:pt>
                <c:pt idx="2">
                  <c:v>-1.7683369644153961</c:v>
                </c:pt>
                <c:pt idx="3">
                  <c:v>0.64758698092031441</c:v>
                </c:pt>
                <c:pt idx="4">
                  <c:v>1.2615039281705946</c:v>
                </c:pt>
                <c:pt idx="5">
                  <c:v>3.4444444444444438</c:v>
                </c:pt>
                <c:pt idx="6">
                  <c:v>3.6666666666666661</c:v>
                </c:pt>
                <c:pt idx="7">
                  <c:v>3.9385764365188218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317824"/>
        <c:axId val="58319616"/>
        <c:axId val="0"/>
      </c:bar3DChart>
      <c:catAx>
        <c:axId val="5831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58319616"/>
        <c:crosses val="autoZero"/>
        <c:auto val="1"/>
        <c:lblAlgn val="ctr"/>
        <c:lblOffset val="100"/>
        <c:noMultiLvlLbl val="0"/>
      </c:catAx>
      <c:valAx>
        <c:axId val="583196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5831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Evolução das encomendas dos supermercadistas junto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às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indústrias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fornecedoras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por principais produtos (% em relação à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Páscoa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de 2018)</a:t>
            </a:r>
          </a:p>
          <a:p>
            <a:pPr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</a:t>
            </a:r>
          </a:p>
        </c:rich>
      </c:tx>
      <c:layout>
        <c:manualLayout>
          <c:xMode val="edge"/>
          <c:yMode val="edge"/>
          <c:x val="0.11536935873446402"/>
          <c:y val="2.489626013738466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07546399601166E-2"/>
          <c:y val="0.18362514759240331"/>
          <c:w val="0.9177140656461007"/>
          <c:h val="0.75297029331729892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24030536251978E-3"/>
                  <c:y val="1.12645880876632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01144114433921E-2"/>
                  <c:y val="9.93664912492270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98162946755519E-2"/>
                  <c:y val="-1.6234552582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1066778788759E-2"/>
                  <c:y val="-6.1442916278745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602666946972062E-3"/>
                  <c:y val="-3.0721958774034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012227538543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591706539075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012227538543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'Venda Nominal questão 02'!$A$22:$A$30</c:f>
              <c:strCache>
                <c:ptCount val="9"/>
                <c:pt idx="0">
                  <c:v>Colomba Pascal</c:v>
                </c:pt>
                <c:pt idx="1">
                  <c:v>Importados em geral</c:v>
                </c:pt>
                <c:pt idx="2">
                  <c:v>Vinhos Importados</c:v>
                </c:pt>
                <c:pt idx="3">
                  <c:v>Vinhos Nacionais</c:v>
                </c:pt>
                <c:pt idx="4">
                  <c:v>Bacalhau</c:v>
                </c:pt>
                <c:pt idx="5">
                  <c:v>Azeites</c:v>
                </c:pt>
                <c:pt idx="6">
                  <c:v>Refrigerantes</c:v>
                </c:pt>
                <c:pt idx="7">
                  <c:v>Peixes em geral</c:v>
                </c:pt>
                <c:pt idx="8">
                  <c:v>Cervejas</c:v>
                </c:pt>
              </c:strCache>
            </c:strRef>
          </c:cat>
          <c:val>
            <c:numRef>
              <c:f>'Venda Nominal questão 02'!$B$22:$B$30</c:f>
              <c:numCache>
                <c:formatCode>0.0</c:formatCode>
                <c:ptCount val="9"/>
                <c:pt idx="0">
                  <c:v>-1.5097001763668429</c:v>
                </c:pt>
                <c:pt idx="1">
                  <c:v>0.27160493827160515</c:v>
                </c:pt>
                <c:pt idx="2">
                  <c:v>0.29629629629629628</c:v>
                </c:pt>
                <c:pt idx="3">
                  <c:v>1.2098765432098757</c:v>
                </c:pt>
                <c:pt idx="4">
                  <c:v>1.4197530864197534</c:v>
                </c:pt>
                <c:pt idx="5">
                  <c:v>1.3827160493827164</c:v>
                </c:pt>
                <c:pt idx="6">
                  <c:v>3.4197530864197527</c:v>
                </c:pt>
                <c:pt idx="7">
                  <c:v>5.6172839506172814</c:v>
                </c:pt>
                <c:pt idx="8">
                  <c:v>5.7777777777777768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5894656"/>
        <c:axId val="66727936"/>
        <c:axId val="0"/>
      </c:bar3DChart>
      <c:catAx>
        <c:axId val="6589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66727936"/>
        <c:crosses val="autoZero"/>
        <c:auto val="1"/>
        <c:lblAlgn val="ctr"/>
        <c:lblOffset val="100"/>
        <c:noMultiLvlLbl val="0"/>
      </c:catAx>
      <c:valAx>
        <c:axId val="667279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65894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pt-BR" sz="1800" b="1" i="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Variação de preços dos produtos pagos para as indústrias fornecedoras, na comparação  com a Páscoa anterior (%)</a:t>
            </a:r>
            <a:endParaRPr lang="pt-BR" sz="180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pt-BR" sz="180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228852173825194"/>
          <c:y val="0.15321691345958804"/>
          <c:w val="0.49358174158866053"/>
          <c:h val="0.81243492104470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'Variação Preço questão 03'!$B$2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03'!$A$3:$A$10</c:f>
              <c:strCache>
                <c:ptCount val="8"/>
                <c:pt idx="0">
                  <c:v>Ovos de Páscoa de 170g até 500g</c:v>
                </c:pt>
                <c:pt idx="1">
                  <c:v>Ovos de Páscoa de 150g até 170g*</c:v>
                </c:pt>
                <c:pt idx="2">
                  <c:v>Ovos de Páscoa até 150g</c:v>
                </c:pt>
                <c:pt idx="3">
                  <c:v>Ovos de Páscoa acima de 500g</c:v>
                </c:pt>
                <c:pt idx="4">
                  <c:v>Ovos de Páscoa em geral</c:v>
                </c:pt>
                <c:pt idx="5">
                  <c:v>Bombons em geral  (Exemplos : Sonho de Valsa, Ouro Branco, Surreal, entre outros.)</c:v>
                </c:pt>
                <c:pt idx="6">
                  <c:v>Bombom (caixa) 400 gramas </c:v>
                </c:pt>
                <c:pt idx="7">
                  <c:v>Chocolates  (Exemplos: barra, tablete, confeitos, entre outros) </c:v>
                </c:pt>
              </c:strCache>
            </c:strRef>
          </c:cat>
          <c:val>
            <c:numRef>
              <c:f>'Variação Preço questão 03'!$B$3:$B$10</c:f>
              <c:numCache>
                <c:formatCode>General</c:formatCode>
                <c:ptCount val="8"/>
                <c:pt idx="0" formatCode="0.0">
                  <c:v>2.7727272727272751</c:v>
                </c:pt>
                <c:pt idx="2" formatCode="0.0">
                  <c:v>3.6818181818181799</c:v>
                </c:pt>
                <c:pt idx="3" formatCode="0.0">
                  <c:v>1.954545454545455</c:v>
                </c:pt>
                <c:pt idx="4" formatCode="0.0">
                  <c:v>3.3787878787878798</c:v>
                </c:pt>
                <c:pt idx="5" formatCode="0.0">
                  <c:v>3.7121212121212133</c:v>
                </c:pt>
                <c:pt idx="6" formatCode="0.0">
                  <c:v>4.3636363636363642</c:v>
                </c:pt>
                <c:pt idx="7" formatCode="0.0">
                  <c:v>4.1060606060606064</c:v>
                </c:pt>
              </c:numCache>
            </c:numRef>
          </c:val>
        </c:ser>
        <c:ser>
          <c:idx val="1"/>
          <c:order val="1"/>
          <c:tx>
            <c:strRef>
              <c:f>'Variação Preço questão 03'!$C$2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03'!$A$3:$A$10</c:f>
              <c:strCache>
                <c:ptCount val="8"/>
                <c:pt idx="0">
                  <c:v>Ovos de Páscoa de 170g até 500g</c:v>
                </c:pt>
                <c:pt idx="1">
                  <c:v>Ovos de Páscoa de 150g até 170g*</c:v>
                </c:pt>
                <c:pt idx="2">
                  <c:v>Ovos de Páscoa até 150g</c:v>
                </c:pt>
                <c:pt idx="3">
                  <c:v>Ovos de Páscoa acima de 500g</c:v>
                </c:pt>
                <c:pt idx="4">
                  <c:v>Ovos de Páscoa em geral</c:v>
                </c:pt>
                <c:pt idx="5">
                  <c:v>Bombons em geral  (Exemplos : Sonho de Valsa, Ouro Branco, Surreal, entre outros.)</c:v>
                </c:pt>
                <c:pt idx="6">
                  <c:v>Bombom (caixa) 400 gramas </c:v>
                </c:pt>
                <c:pt idx="7">
                  <c:v>Chocolates  (Exemplos: barra, tablete, confeitos, entre outros) </c:v>
                </c:pt>
              </c:strCache>
            </c:strRef>
          </c:cat>
          <c:val>
            <c:numRef>
              <c:f>'Variação Preço questão 03'!$C$3:$C$10</c:f>
              <c:numCache>
                <c:formatCode>General</c:formatCode>
                <c:ptCount val="8"/>
                <c:pt idx="0" formatCode="0.0">
                  <c:v>2.1842105263157912</c:v>
                </c:pt>
                <c:pt idx="2" formatCode="0.0">
                  <c:v>3.1973684210526332</c:v>
                </c:pt>
                <c:pt idx="3" formatCode="0.0">
                  <c:v>2.078947368421054</c:v>
                </c:pt>
                <c:pt idx="4" formatCode="0.0">
                  <c:v>2.3815789473684208</c:v>
                </c:pt>
                <c:pt idx="5" formatCode="0.0">
                  <c:v>2.8157894736842088</c:v>
                </c:pt>
                <c:pt idx="6" formatCode="0.0">
                  <c:v>3.1578947368421062</c:v>
                </c:pt>
                <c:pt idx="7" formatCode="0.0">
                  <c:v>3.3684210526315805</c:v>
                </c:pt>
              </c:numCache>
            </c:numRef>
          </c:val>
        </c:ser>
        <c:ser>
          <c:idx val="2"/>
          <c:order val="2"/>
          <c:tx>
            <c:strRef>
              <c:f>'Variação Preço questão 03'!$D$2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03'!$A$3:$A$10</c:f>
              <c:strCache>
                <c:ptCount val="8"/>
                <c:pt idx="0">
                  <c:v>Ovos de Páscoa de 170g até 500g</c:v>
                </c:pt>
                <c:pt idx="1">
                  <c:v>Ovos de Páscoa de 150g até 170g*</c:v>
                </c:pt>
                <c:pt idx="2">
                  <c:v>Ovos de Páscoa até 150g</c:v>
                </c:pt>
                <c:pt idx="3">
                  <c:v>Ovos de Páscoa acima de 500g</c:v>
                </c:pt>
                <c:pt idx="4">
                  <c:v>Ovos de Páscoa em geral</c:v>
                </c:pt>
                <c:pt idx="5">
                  <c:v>Bombons em geral  (Exemplos : Sonho de Valsa, Ouro Branco, Surreal, entre outros.)</c:v>
                </c:pt>
                <c:pt idx="6">
                  <c:v>Bombom (caixa) 400 gramas </c:v>
                </c:pt>
                <c:pt idx="7">
                  <c:v>Chocolates  (Exemplos: barra, tablete, confeitos, entre outros) </c:v>
                </c:pt>
              </c:strCache>
            </c:strRef>
          </c:cat>
          <c:val>
            <c:numRef>
              <c:f>'Variação Preço questão 03'!$D$3:$D$10</c:f>
              <c:numCache>
                <c:formatCode>0.0</c:formatCode>
                <c:ptCount val="8"/>
                <c:pt idx="0">
                  <c:v>0.95061728395061751</c:v>
                </c:pt>
                <c:pt idx="1">
                  <c:v>1.1851851851851847</c:v>
                </c:pt>
                <c:pt idx="2">
                  <c:v>1.7407407407407405</c:v>
                </c:pt>
                <c:pt idx="3">
                  <c:v>1.8641975308641969</c:v>
                </c:pt>
                <c:pt idx="4">
                  <c:v>1.8518518518518521</c:v>
                </c:pt>
                <c:pt idx="5">
                  <c:v>2.1111111111111112</c:v>
                </c:pt>
                <c:pt idx="6">
                  <c:v>2.456790123456789</c:v>
                </c:pt>
                <c:pt idx="7">
                  <c:v>2.9382716049382709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65568"/>
        <c:axId val="66767104"/>
      </c:barChart>
      <c:catAx>
        <c:axId val="6676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66767104"/>
        <c:crosses val="autoZero"/>
        <c:auto val="1"/>
        <c:lblAlgn val="ctr"/>
        <c:lblOffset val="100"/>
        <c:noMultiLvlLbl val="0"/>
      </c:catAx>
      <c:valAx>
        <c:axId val="667671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66765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413949701374182"/>
          <c:y val="0.92168380738122013"/>
          <c:w val="0.13586050298625968"/>
          <c:h val="5.187408950930314E-2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  <a:latin typeface="Century Gothic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pt-BR" sz="1800" b="1" i="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Variação de preços dos produtos pagos para as indústrias fornecedoras, na comparação  com a Páscoa anterior (%)</a:t>
            </a:r>
            <a:endParaRPr lang="pt-BR" sz="180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pt-BR" sz="180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86743627849476"/>
          <c:y val="0.17912756834314578"/>
          <c:w val="0.82083885499713993"/>
          <c:h val="0.78912640712492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'Variação Preço questão 03'!$B$19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03'!$A$20:$A$28</c:f>
              <c:strCache>
                <c:ptCount val="9"/>
                <c:pt idx="0">
                  <c:v>Colomba Pascal</c:v>
                </c:pt>
                <c:pt idx="1">
                  <c:v>Vinhos Nacionais</c:v>
                </c:pt>
                <c:pt idx="2">
                  <c:v>Importados em geral</c:v>
                </c:pt>
                <c:pt idx="3">
                  <c:v>Azeites</c:v>
                </c:pt>
                <c:pt idx="4">
                  <c:v>Vinhos Importados</c:v>
                </c:pt>
                <c:pt idx="5">
                  <c:v>Bacalhau</c:v>
                </c:pt>
                <c:pt idx="6">
                  <c:v>Peixes em geral</c:v>
                </c:pt>
                <c:pt idx="7">
                  <c:v>Cervejas</c:v>
                </c:pt>
                <c:pt idx="8">
                  <c:v>Refrigerantes</c:v>
                </c:pt>
              </c:strCache>
            </c:strRef>
          </c:cat>
          <c:val>
            <c:numRef>
              <c:f>'Variação Preço questão 03'!$B$20:$B$28</c:f>
              <c:numCache>
                <c:formatCode>0.0</c:formatCode>
                <c:ptCount val="9"/>
                <c:pt idx="0">
                  <c:v>2.5</c:v>
                </c:pt>
                <c:pt idx="1">
                  <c:v>3.2575757575757596</c:v>
                </c:pt>
                <c:pt idx="2">
                  <c:v>2.2272727272727275</c:v>
                </c:pt>
                <c:pt idx="3">
                  <c:v>3.2424242424242435</c:v>
                </c:pt>
                <c:pt idx="4">
                  <c:v>3.1818181818181799</c:v>
                </c:pt>
                <c:pt idx="5">
                  <c:v>1.5454545454545454</c:v>
                </c:pt>
                <c:pt idx="6">
                  <c:v>2.6363636363636349</c:v>
                </c:pt>
                <c:pt idx="7">
                  <c:v>3.7121212121212142</c:v>
                </c:pt>
                <c:pt idx="8">
                  <c:v>3.0606060606060606</c:v>
                </c:pt>
              </c:numCache>
            </c:numRef>
          </c:val>
        </c:ser>
        <c:ser>
          <c:idx val="1"/>
          <c:order val="1"/>
          <c:tx>
            <c:strRef>
              <c:f>'Variação Preço questão 03'!$C$19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159420025237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21837892292326E-3"/>
                  <c:y val="-5.8789773171773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03'!$A$20:$A$28</c:f>
              <c:strCache>
                <c:ptCount val="9"/>
                <c:pt idx="0">
                  <c:v>Colomba Pascal</c:v>
                </c:pt>
                <c:pt idx="1">
                  <c:v>Vinhos Nacionais</c:v>
                </c:pt>
                <c:pt idx="2">
                  <c:v>Importados em geral</c:v>
                </c:pt>
                <c:pt idx="3">
                  <c:v>Azeites</c:v>
                </c:pt>
                <c:pt idx="4">
                  <c:v>Vinhos Importados</c:v>
                </c:pt>
                <c:pt idx="5">
                  <c:v>Bacalhau</c:v>
                </c:pt>
                <c:pt idx="6">
                  <c:v>Peixes em geral</c:v>
                </c:pt>
                <c:pt idx="7">
                  <c:v>Cervejas</c:v>
                </c:pt>
                <c:pt idx="8">
                  <c:v>Refrigerantes</c:v>
                </c:pt>
              </c:strCache>
            </c:strRef>
          </c:cat>
          <c:val>
            <c:numRef>
              <c:f>'Variação Preço questão 03'!$C$20:$C$28</c:f>
              <c:numCache>
                <c:formatCode>0.0</c:formatCode>
                <c:ptCount val="9"/>
                <c:pt idx="0">
                  <c:v>0.6052631578947365</c:v>
                </c:pt>
                <c:pt idx="1">
                  <c:v>1.8552631578947363</c:v>
                </c:pt>
                <c:pt idx="2">
                  <c:v>1.4210526315789471</c:v>
                </c:pt>
                <c:pt idx="3">
                  <c:v>2.9473684210526314</c:v>
                </c:pt>
                <c:pt idx="4">
                  <c:v>2.2105263157894743</c:v>
                </c:pt>
                <c:pt idx="5">
                  <c:v>2.3684210526315801</c:v>
                </c:pt>
                <c:pt idx="6">
                  <c:v>3.1447368421052646</c:v>
                </c:pt>
                <c:pt idx="7">
                  <c:v>4.092105263157892</c:v>
                </c:pt>
                <c:pt idx="8">
                  <c:v>2.513157894736842</c:v>
                </c:pt>
              </c:numCache>
            </c:numRef>
          </c:val>
        </c:ser>
        <c:ser>
          <c:idx val="2"/>
          <c:order val="2"/>
          <c:tx>
            <c:strRef>
              <c:f>'Variação Preço questão 03'!$D$19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46972594008922E-3"/>
                  <c:y val="-8.6956501892845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7118478413453E-17"/>
                  <c:y val="-1.763693195153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307118478413453E-17"/>
                  <c:y val="-7.8386364229030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857470313834431E-3"/>
                  <c:y val="-9.7982955286288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'Variação Preço questão 03'!$A$20:$A$28</c:f>
              <c:strCache>
                <c:ptCount val="9"/>
                <c:pt idx="0">
                  <c:v>Colomba Pascal</c:v>
                </c:pt>
                <c:pt idx="1">
                  <c:v>Vinhos Nacionais</c:v>
                </c:pt>
                <c:pt idx="2">
                  <c:v>Importados em geral</c:v>
                </c:pt>
                <c:pt idx="3">
                  <c:v>Azeites</c:v>
                </c:pt>
                <c:pt idx="4">
                  <c:v>Vinhos Importados</c:v>
                </c:pt>
                <c:pt idx="5">
                  <c:v>Bacalhau</c:v>
                </c:pt>
                <c:pt idx="6">
                  <c:v>Peixes em geral</c:v>
                </c:pt>
                <c:pt idx="7">
                  <c:v>Cervejas</c:v>
                </c:pt>
                <c:pt idx="8">
                  <c:v>Refrigerantes</c:v>
                </c:pt>
              </c:strCache>
            </c:strRef>
          </c:cat>
          <c:val>
            <c:numRef>
              <c:f>'Variação Preço questão 03'!$D$20:$D$28</c:f>
              <c:numCache>
                <c:formatCode>0.0</c:formatCode>
                <c:ptCount val="9"/>
                <c:pt idx="0">
                  <c:v>0.41975308641975317</c:v>
                </c:pt>
                <c:pt idx="1">
                  <c:v>1.4444444444444438</c:v>
                </c:pt>
                <c:pt idx="2">
                  <c:v>1.7530864197530864</c:v>
                </c:pt>
                <c:pt idx="3">
                  <c:v>1.864197530864198</c:v>
                </c:pt>
                <c:pt idx="4">
                  <c:v>1.9342105263157905</c:v>
                </c:pt>
                <c:pt idx="5">
                  <c:v>2.1234567901234573</c:v>
                </c:pt>
                <c:pt idx="6">
                  <c:v>2.7160493827160486</c:v>
                </c:pt>
                <c:pt idx="7">
                  <c:v>2.7777777777777799</c:v>
                </c:pt>
                <c:pt idx="8">
                  <c:v>3.2345679012345681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520192"/>
        <c:axId val="68534272"/>
      </c:barChart>
      <c:catAx>
        <c:axId val="6852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68534272"/>
        <c:crosses val="autoZero"/>
        <c:auto val="1"/>
        <c:lblAlgn val="ctr"/>
        <c:lblOffset val="100"/>
        <c:noMultiLvlLbl val="0"/>
      </c:catAx>
      <c:valAx>
        <c:axId val="685342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6852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4186799723665329"/>
          <c:y val="0.8207648649421927"/>
          <c:w val="0.13820323554446265"/>
          <c:h val="4.7944223348394328E-2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  <a:latin typeface="Century Gothic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Variação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preços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X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Variação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nas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vendas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2019 (%)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294216620298291"/>
          <c:y val="0.26355357705609966"/>
          <c:w val="0.75048535521625859"/>
          <c:h val="0.36362542064885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VolumeXPreço!$F$2</c:f>
              <c:strCache>
                <c:ptCount val="1"/>
                <c:pt idx="0">
                  <c:v>Vendas  Nominais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862580811869848E-2"/>
                  <c:y val="2.261144773087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267097663305863E-3"/>
                  <c:y val="2.261144773087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VolumeXPreço!$E$3:$E$10</c:f>
              <c:strCache>
                <c:ptCount val="8"/>
                <c:pt idx="0">
                  <c:v>Bombons em geral  (Exemplos : Sonho de Valsa, Ouro Branco, Surreal, entre outros.)</c:v>
                </c:pt>
                <c:pt idx="1">
                  <c:v>Bombom (caixa) 400 gramas </c:v>
                </c:pt>
                <c:pt idx="2">
                  <c:v>Chocolates  (Exemplos: barra, tablete, confeitos, entre outros) </c:v>
                </c:pt>
                <c:pt idx="3">
                  <c:v>Ovos de Páscoa até 150g</c:v>
                </c:pt>
                <c:pt idx="4">
                  <c:v>Ovos de Páscoa de 150g até 170g</c:v>
                </c:pt>
                <c:pt idx="5">
                  <c:v>Ovos de Páscoa acima de 500g</c:v>
                </c:pt>
                <c:pt idx="6">
                  <c:v>Ovos de Páscoa de 170g até 500g </c:v>
                </c:pt>
                <c:pt idx="7">
                  <c:v>Ovos de Páscoa em geral</c:v>
                </c:pt>
              </c:strCache>
            </c:strRef>
          </c:cat>
          <c:val>
            <c:numRef>
              <c:f>VolumeXPreço!$F$3:$F$10</c:f>
              <c:numCache>
                <c:formatCode>0.0</c:formatCode>
                <c:ptCount val="8"/>
                <c:pt idx="0">
                  <c:v>3.9385764365188218</c:v>
                </c:pt>
                <c:pt idx="1">
                  <c:v>3.6666666666666661</c:v>
                </c:pt>
                <c:pt idx="2">
                  <c:v>3.4444444444444438</c:v>
                </c:pt>
                <c:pt idx="3">
                  <c:v>1.2615039281705946</c:v>
                </c:pt>
                <c:pt idx="4">
                  <c:v>0.64758698092031441</c:v>
                </c:pt>
                <c:pt idx="5">
                  <c:v>-1.7683369644153961</c:v>
                </c:pt>
                <c:pt idx="6">
                  <c:v>-1.5578703703703698</c:v>
                </c:pt>
                <c:pt idx="7">
                  <c:v>-0.55802469135802479</c:v>
                </c:pt>
              </c:numCache>
            </c:numRef>
          </c:val>
        </c:ser>
        <c:ser>
          <c:idx val="1"/>
          <c:order val="1"/>
          <c:tx>
            <c:strRef>
              <c:f>VolumeXPreço!$G$2</c:f>
              <c:strCache>
                <c:ptCount val="1"/>
                <c:pt idx="0">
                  <c:v>Variação nos Preços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725161623739686E-3"/>
                  <c:y val="-4.14538419616249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541936039566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35871045539263E-3"/>
                  <c:y val="-6.7834343192636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VolumeXPreço!$E$3:$E$10</c:f>
              <c:strCache>
                <c:ptCount val="8"/>
                <c:pt idx="0">
                  <c:v>Bombons em geral  (Exemplos : Sonho de Valsa, Ouro Branco, Surreal, entre outros.)</c:v>
                </c:pt>
                <c:pt idx="1">
                  <c:v>Bombom (caixa) 400 gramas </c:v>
                </c:pt>
                <c:pt idx="2">
                  <c:v>Chocolates  (Exemplos: barra, tablete, confeitos, entre outros) </c:v>
                </c:pt>
                <c:pt idx="3">
                  <c:v>Ovos de Páscoa até 150g</c:v>
                </c:pt>
                <c:pt idx="4">
                  <c:v>Ovos de Páscoa de 150g até 170g</c:v>
                </c:pt>
                <c:pt idx="5">
                  <c:v>Ovos de Páscoa acima de 500g</c:v>
                </c:pt>
                <c:pt idx="6">
                  <c:v>Ovos de Páscoa de 170g até 500g </c:v>
                </c:pt>
                <c:pt idx="7">
                  <c:v>Ovos de Páscoa em geral</c:v>
                </c:pt>
              </c:strCache>
            </c:strRef>
          </c:cat>
          <c:val>
            <c:numRef>
              <c:f>VolumeXPreço!$G$3:$G$10</c:f>
              <c:numCache>
                <c:formatCode>0.0</c:formatCode>
                <c:ptCount val="8"/>
                <c:pt idx="0">
                  <c:v>2.1111111111111112</c:v>
                </c:pt>
                <c:pt idx="1">
                  <c:v>2.456790123456789</c:v>
                </c:pt>
                <c:pt idx="2">
                  <c:v>2.9382716049382709</c:v>
                </c:pt>
                <c:pt idx="3">
                  <c:v>1.7407407407407405</c:v>
                </c:pt>
                <c:pt idx="4">
                  <c:v>1.1851851851851847</c:v>
                </c:pt>
                <c:pt idx="5">
                  <c:v>1.8641975308641969</c:v>
                </c:pt>
                <c:pt idx="6">
                  <c:v>0.95061728395061751</c:v>
                </c:pt>
                <c:pt idx="7">
                  <c:v>1.8518518518518521</c:v>
                </c:pt>
              </c:numCache>
            </c:numRef>
          </c:val>
        </c:ser>
        <c:ser>
          <c:idx val="2"/>
          <c:order val="2"/>
          <c:tx>
            <c:strRef>
              <c:f>VolumeXPreço!$H$2</c:f>
              <c:strCache>
                <c:ptCount val="1"/>
                <c:pt idx="0">
                  <c:v>Variação  Real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99225928704548E-2"/>
                  <c:y val="-4.14538419616249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35871045539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VolumeXPreço!$E$3:$E$10</c:f>
              <c:strCache>
                <c:ptCount val="8"/>
                <c:pt idx="0">
                  <c:v>Bombons em geral  (Exemplos : Sonho de Valsa, Ouro Branco, Surreal, entre outros.)</c:v>
                </c:pt>
                <c:pt idx="1">
                  <c:v>Bombom (caixa) 400 gramas </c:v>
                </c:pt>
                <c:pt idx="2">
                  <c:v>Chocolates  (Exemplos: barra, tablete, confeitos, entre outros) </c:v>
                </c:pt>
                <c:pt idx="3">
                  <c:v>Ovos de Páscoa até 150g</c:v>
                </c:pt>
                <c:pt idx="4">
                  <c:v>Ovos de Páscoa de 150g até 170g</c:v>
                </c:pt>
                <c:pt idx="5">
                  <c:v>Ovos de Páscoa acima de 500g</c:v>
                </c:pt>
                <c:pt idx="6">
                  <c:v>Ovos de Páscoa de 170g até 500g </c:v>
                </c:pt>
                <c:pt idx="7">
                  <c:v>Ovos de Páscoa em geral</c:v>
                </c:pt>
              </c:strCache>
            </c:strRef>
          </c:cat>
          <c:val>
            <c:numRef>
              <c:f>VolumeXPreço!$H$3:$H$10</c:f>
              <c:numCache>
                <c:formatCode>0.0</c:formatCode>
                <c:ptCount val="8"/>
                <c:pt idx="0">
                  <c:v>1.7896831260793666</c:v>
                </c:pt>
                <c:pt idx="1">
                  <c:v>1.1808651644776407</c:v>
                </c:pt>
                <c:pt idx="2">
                  <c:v>0.49172463420486007</c:v>
                </c:pt>
                <c:pt idx="3">
                  <c:v>-0.47103727482321611</c:v>
                </c:pt>
                <c:pt idx="4">
                  <c:v>-0.53130129996893349</c:v>
                </c:pt>
                <c:pt idx="5">
                  <c:v>-3.5660561643151993</c:v>
                </c:pt>
                <c:pt idx="6">
                  <c:v>-2.4848660878072804</c:v>
                </c:pt>
                <c:pt idx="7">
                  <c:v>-2.366060606060616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09920"/>
        <c:axId val="68611456"/>
      </c:barChart>
      <c:catAx>
        <c:axId val="686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8611456"/>
        <c:crosses val="autoZero"/>
        <c:auto val="1"/>
        <c:lblAlgn val="ctr"/>
        <c:lblOffset val="100"/>
        <c:noMultiLvlLbl val="0"/>
      </c:catAx>
      <c:valAx>
        <c:axId val="68611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68609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Variação nos preços X Variação nas vendas : 2019 (%)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59816617598044"/>
          <c:y val="0.15907058092131909"/>
          <c:w val="0.81421546035559322"/>
          <c:h val="0.6176944580352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VolumeXPreço!$F$18</c:f>
              <c:strCache>
                <c:ptCount val="1"/>
                <c:pt idx="0">
                  <c:v>Vendas  Nominais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VolumeXPreço!$E$19:$E$27</c:f>
              <c:strCache>
                <c:ptCount val="9"/>
                <c:pt idx="0">
                  <c:v>Cervejas</c:v>
                </c:pt>
                <c:pt idx="1">
                  <c:v>Peixes em geral</c:v>
                </c:pt>
                <c:pt idx="2">
                  <c:v>Refrigerantes</c:v>
                </c:pt>
                <c:pt idx="3">
                  <c:v>Bacalhau</c:v>
                </c:pt>
                <c:pt idx="4">
                  <c:v>Azeites</c:v>
                </c:pt>
                <c:pt idx="5">
                  <c:v>Vinhos Nacionais</c:v>
                </c:pt>
                <c:pt idx="6">
                  <c:v>Vinhos Importados</c:v>
                </c:pt>
                <c:pt idx="7">
                  <c:v>Importados em geral</c:v>
                </c:pt>
                <c:pt idx="8">
                  <c:v>Colomba Pascal</c:v>
                </c:pt>
              </c:strCache>
            </c:strRef>
          </c:cat>
          <c:val>
            <c:numRef>
              <c:f>VolumeXPreço!$F$19:$F$27</c:f>
              <c:numCache>
                <c:formatCode>0.0</c:formatCode>
                <c:ptCount val="9"/>
                <c:pt idx="0">
                  <c:v>5.7777777777777768</c:v>
                </c:pt>
                <c:pt idx="1">
                  <c:v>5.6172839506172814</c:v>
                </c:pt>
                <c:pt idx="2">
                  <c:v>3.4197530864197527</c:v>
                </c:pt>
                <c:pt idx="3">
                  <c:v>1.4197530864197534</c:v>
                </c:pt>
                <c:pt idx="4">
                  <c:v>1.3827160493827164</c:v>
                </c:pt>
                <c:pt idx="5">
                  <c:v>1.2098765432098757</c:v>
                </c:pt>
                <c:pt idx="6">
                  <c:v>0.29629629629629628</c:v>
                </c:pt>
                <c:pt idx="7">
                  <c:v>0.27160493827160515</c:v>
                </c:pt>
                <c:pt idx="8">
                  <c:v>-1.5097001763668429</c:v>
                </c:pt>
              </c:numCache>
            </c:numRef>
          </c:val>
        </c:ser>
        <c:ser>
          <c:idx val="1"/>
          <c:order val="1"/>
          <c:tx>
            <c:strRef>
              <c:f>VolumeXPreço!$G$18</c:f>
              <c:strCache>
                <c:ptCount val="1"/>
                <c:pt idx="0">
                  <c:v>Variação nos Preços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VolumeXPreço!$E$19:$E$27</c:f>
              <c:strCache>
                <c:ptCount val="9"/>
                <c:pt idx="0">
                  <c:v>Cervejas</c:v>
                </c:pt>
                <c:pt idx="1">
                  <c:v>Peixes em geral</c:v>
                </c:pt>
                <c:pt idx="2">
                  <c:v>Refrigerantes</c:v>
                </c:pt>
                <c:pt idx="3">
                  <c:v>Bacalhau</c:v>
                </c:pt>
                <c:pt idx="4">
                  <c:v>Azeites</c:v>
                </c:pt>
                <c:pt idx="5">
                  <c:v>Vinhos Nacionais</c:v>
                </c:pt>
                <c:pt idx="6">
                  <c:v>Vinhos Importados</c:v>
                </c:pt>
                <c:pt idx="7">
                  <c:v>Importados em geral</c:v>
                </c:pt>
                <c:pt idx="8">
                  <c:v>Colomba Pascal</c:v>
                </c:pt>
              </c:strCache>
            </c:strRef>
          </c:cat>
          <c:val>
            <c:numRef>
              <c:f>VolumeXPreço!$G$19:$G$27</c:f>
              <c:numCache>
                <c:formatCode>0.0</c:formatCode>
                <c:ptCount val="9"/>
                <c:pt idx="0">
                  <c:v>2.7777777777777799</c:v>
                </c:pt>
                <c:pt idx="1">
                  <c:v>2.7160493827160486</c:v>
                </c:pt>
                <c:pt idx="2">
                  <c:v>3.2345679012345681</c:v>
                </c:pt>
                <c:pt idx="3">
                  <c:v>2.1234567901234573</c:v>
                </c:pt>
                <c:pt idx="4">
                  <c:v>1.864197530864198</c:v>
                </c:pt>
                <c:pt idx="5">
                  <c:v>1.4444444444444438</c:v>
                </c:pt>
                <c:pt idx="6">
                  <c:v>1.9342105263157905</c:v>
                </c:pt>
                <c:pt idx="7">
                  <c:v>1.7530864197530864</c:v>
                </c:pt>
                <c:pt idx="8">
                  <c:v>0.41975308641975317</c:v>
                </c:pt>
              </c:numCache>
            </c:numRef>
          </c:val>
        </c:ser>
        <c:ser>
          <c:idx val="2"/>
          <c:order val="2"/>
          <c:tx>
            <c:strRef>
              <c:f>VolumeXPreço!$H$18</c:f>
              <c:strCache>
                <c:ptCount val="1"/>
                <c:pt idx="0">
                  <c:v>Variação  Real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VolumeXPreço!$E$19:$E$27</c:f>
              <c:strCache>
                <c:ptCount val="9"/>
                <c:pt idx="0">
                  <c:v>Cervejas</c:v>
                </c:pt>
                <c:pt idx="1">
                  <c:v>Peixes em geral</c:v>
                </c:pt>
                <c:pt idx="2">
                  <c:v>Refrigerantes</c:v>
                </c:pt>
                <c:pt idx="3">
                  <c:v>Bacalhau</c:v>
                </c:pt>
                <c:pt idx="4">
                  <c:v>Azeites</c:v>
                </c:pt>
                <c:pt idx="5">
                  <c:v>Vinhos Nacionais</c:v>
                </c:pt>
                <c:pt idx="6">
                  <c:v>Vinhos Importados</c:v>
                </c:pt>
                <c:pt idx="7">
                  <c:v>Importados em geral</c:v>
                </c:pt>
                <c:pt idx="8">
                  <c:v>Colomba Pascal</c:v>
                </c:pt>
              </c:strCache>
            </c:strRef>
          </c:cat>
          <c:val>
            <c:numRef>
              <c:f>VolumeXPreço!$H$19:$H$27</c:f>
              <c:numCache>
                <c:formatCode>0.0</c:formatCode>
                <c:ptCount val="9"/>
                <c:pt idx="0">
                  <c:v>2.9189189189189113</c:v>
                </c:pt>
                <c:pt idx="1">
                  <c:v>2.8245192307692282</c:v>
                </c:pt>
                <c:pt idx="2">
                  <c:v>0.17938292274575218</c:v>
                </c:pt>
                <c:pt idx="3">
                  <c:v>-0.68907156673113645</c:v>
                </c:pt>
                <c:pt idx="4">
                  <c:v>-0.47266997939643407</c:v>
                </c:pt>
                <c:pt idx="5">
                  <c:v>-0.23122794207132158</c:v>
                </c:pt>
                <c:pt idx="6">
                  <c:v>-1.606834664792578</c:v>
                </c:pt>
                <c:pt idx="7">
                  <c:v>-1.4559572919194403</c:v>
                </c:pt>
                <c:pt idx="8">
                  <c:v>-1.9213881766131595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70208"/>
        <c:axId val="68671744"/>
      </c:barChart>
      <c:catAx>
        <c:axId val="686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8671744"/>
        <c:crosses val="autoZero"/>
        <c:auto val="1"/>
        <c:lblAlgn val="ctr"/>
        <c:lblOffset val="100"/>
        <c:noMultiLvlLbl val="0"/>
      </c:catAx>
      <c:valAx>
        <c:axId val="686717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68670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A9198-F788-4047-869F-95219DA615AD}" type="datetimeFigureOut">
              <a:rPr lang="pt-BR" smtClean="0"/>
              <a:pPr/>
              <a:t>13/03/2019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31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D692B-EBD7-4711-85B4-F965F62B4B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72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287" y="2983091"/>
            <a:ext cx="13059251" cy="2058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4574" y="5441580"/>
            <a:ext cx="10754678" cy="24540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FAFC-682E-4ABC-9E5B-DDB74DC795C6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61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4DD-F6B2-474C-A3A1-FA63BE5C776A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4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138773" y="384559"/>
            <a:ext cx="3456861" cy="819349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8191" y="384559"/>
            <a:ext cx="10114518" cy="81934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C0C8-C501-48F3-ADBE-6CEE97BBD668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ED21-0F06-40CE-8558-100351E83382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4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636" y="6170683"/>
            <a:ext cx="13059251" cy="190722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3636" y="4070072"/>
            <a:ext cx="13059251" cy="210060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33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266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399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532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666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799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932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0658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3ADA-26CA-4E28-9ECA-B9D12847F72E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8191" y="2240653"/>
            <a:ext cx="6785689" cy="633739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09945" y="2240653"/>
            <a:ext cx="6785689" cy="633739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9548-19B4-4BC1-B24A-DEC317896516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8191" y="2149515"/>
            <a:ext cx="6788358" cy="8958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3323" indent="0">
              <a:buNone/>
              <a:defRPr sz="3100" b="1"/>
            </a:lvl2pPr>
            <a:lvl3pPr marL="1426647" indent="0">
              <a:buNone/>
              <a:defRPr sz="2800" b="1"/>
            </a:lvl3pPr>
            <a:lvl4pPr marL="2139970" indent="0">
              <a:buNone/>
              <a:defRPr sz="2500" b="1"/>
            </a:lvl4pPr>
            <a:lvl5pPr marL="2853294" indent="0">
              <a:buNone/>
              <a:defRPr sz="2500" b="1"/>
            </a:lvl5pPr>
            <a:lvl6pPr marL="3566617" indent="0">
              <a:buNone/>
              <a:defRPr sz="2500" b="1"/>
            </a:lvl6pPr>
            <a:lvl7pPr marL="4279941" indent="0">
              <a:buNone/>
              <a:defRPr sz="2500" b="1"/>
            </a:lvl7pPr>
            <a:lvl8pPr marL="4993264" indent="0">
              <a:buNone/>
              <a:defRPr sz="2500" b="1"/>
            </a:lvl8pPr>
            <a:lvl9pPr marL="5706588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68191" y="3045329"/>
            <a:ext cx="6788358" cy="553271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804614" y="2149515"/>
            <a:ext cx="6791024" cy="8958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3323" indent="0">
              <a:buNone/>
              <a:defRPr sz="3100" b="1"/>
            </a:lvl2pPr>
            <a:lvl3pPr marL="1426647" indent="0">
              <a:buNone/>
              <a:defRPr sz="2800" b="1"/>
            </a:lvl3pPr>
            <a:lvl4pPr marL="2139970" indent="0">
              <a:buNone/>
              <a:defRPr sz="2500" b="1"/>
            </a:lvl4pPr>
            <a:lvl5pPr marL="2853294" indent="0">
              <a:buNone/>
              <a:defRPr sz="2500" b="1"/>
            </a:lvl5pPr>
            <a:lvl6pPr marL="3566617" indent="0">
              <a:buNone/>
              <a:defRPr sz="2500" b="1"/>
            </a:lvl6pPr>
            <a:lvl7pPr marL="4279941" indent="0">
              <a:buNone/>
              <a:defRPr sz="2500" b="1"/>
            </a:lvl7pPr>
            <a:lvl8pPr marL="4993264" indent="0">
              <a:buNone/>
              <a:defRPr sz="2500" b="1"/>
            </a:lvl8pPr>
            <a:lvl9pPr marL="5706588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804614" y="3045329"/>
            <a:ext cx="6791024" cy="553271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0E89-B791-4F07-979F-FC9704AD1BFC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4445-AE33-4248-B9C4-B74565AA761E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1167-F272-4D5B-88CF-F65137F6CE23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32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195" y="382333"/>
            <a:ext cx="5054593" cy="16271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6829" y="382336"/>
            <a:ext cx="8588805" cy="8195714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8195" y="2009476"/>
            <a:ext cx="5054593" cy="6568574"/>
          </a:xfrm>
        </p:spPr>
        <p:txBody>
          <a:bodyPr/>
          <a:lstStyle>
            <a:lvl1pPr marL="0" indent="0">
              <a:buNone/>
              <a:defRPr sz="2200"/>
            </a:lvl1pPr>
            <a:lvl2pPr marL="713323" indent="0">
              <a:buNone/>
              <a:defRPr sz="1900"/>
            </a:lvl2pPr>
            <a:lvl3pPr marL="1426647" indent="0">
              <a:buNone/>
              <a:defRPr sz="1600"/>
            </a:lvl3pPr>
            <a:lvl4pPr marL="2139970" indent="0">
              <a:buNone/>
              <a:defRPr sz="1400"/>
            </a:lvl4pPr>
            <a:lvl5pPr marL="2853294" indent="0">
              <a:buNone/>
              <a:defRPr sz="1400"/>
            </a:lvl5pPr>
            <a:lvl6pPr marL="3566617" indent="0">
              <a:buNone/>
              <a:defRPr sz="1400"/>
            </a:lvl6pPr>
            <a:lvl7pPr marL="4279941" indent="0">
              <a:buNone/>
              <a:defRPr sz="1400"/>
            </a:lvl7pPr>
            <a:lvl8pPr marL="4993264" indent="0">
              <a:buNone/>
              <a:defRPr sz="1400"/>
            </a:lvl8pPr>
            <a:lvl9pPr marL="5706588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5615-287D-471C-A822-F69BB69EDBCE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85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1417" y="6721952"/>
            <a:ext cx="9218295" cy="79356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11417" y="858027"/>
            <a:ext cx="9218295" cy="5761673"/>
          </a:xfrm>
        </p:spPr>
        <p:txBody>
          <a:bodyPr/>
          <a:lstStyle>
            <a:lvl1pPr marL="0" indent="0">
              <a:buNone/>
              <a:defRPr sz="5000"/>
            </a:lvl1pPr>
            <a:lvl2pPr marL="713323" indent="0">
              <a:buNone/>
              <a:defRPr sz="4400"/>
            </a:lvl2pPr>
            <a:lvl3pPr marL="1426647" indent="0">
              <a:buNone/>
              <a:defRPr sz="3700"/>
            </a:lvl3pPr>
            <a:lvl4pPr marL="2139970" indent="0">
              <a:buNone/>
              <a:defRPr sz="3100"/>
            </a:lvl4pPr>
            <a:lvl5pPr marL="2853294" indent="0">
              <a:buNone/>
              <a:defRPr sz="3100"/>
            </a:lvl5pPr>
            <a:lvl6pPr marL="3566617" indent="0">
              <a:buNone/>
              <a:defRPr sz="3100"/>
            </a:lvl6pPr>
            <a:lvl7pPr marL="4279941" indent="0">
              <a:buNone/>
              <a:defRPr sz="3100"/>
            </a:lvl7pPr>
            <a:lvl8pPr marL="4993264" indent="0">
              <a:buNone/>
              <a:defRPr sz="3100"/>
            </a:lvl8pPr>
            <a:lvl9pPr marL="5706588" indent="0">
              <a:buNone/>
              <a:defRPr sz="3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11417" y="7515517"/>
            <a:ext cx="9218295" cy="1126995"/>
          </a:xfrm>
        </p:spPr>
        <p:txBody>
          <a:bodyPr/>
          <a:lstStyle>
            <a:lvl1pPr marL="0" indent="0">
              <a:buNone/>
              <a:defRPr sz="2200"/>
            </a:lvl1pPr>
            <a:lvl2pPr marL="713323" indent="0">
              <a:buNone/>
              <a:defRPr sz="1900"/>
            </a:lvl2pPr>
            <a:lvl3pPr marL="1426647" indent="0">
              <a:buNone/>
              <a:defRPr sz="1600"/>
            </a:lvl3pPr>
            <a:lvl4pPr marL="2139970" indent="0">
              <a:buNone/>
              <a:defRPr sz="1400"/>
            </a:lvl4pPr>
            <a:lvl5pPr marL="2853294" indent="0">
              <a:buNone/>
              <a:defRPr sz="1400"/>
            </a:lvl5pPr>
            <a:lvl6pPr marL="3566617" indent="0">
              <a:buNone/>
              <a:defRPr sz="1400"/>
            </a:lvl6pPr>
            <a:lvl7pPr marL="4279941" indent="0">
              <a:buNone/>
              <a:defRPr sz="1400"/>
            </a:lvl7pPr>
            <a:lvl8pPr marL="4993264" indent="0">
              <a:buNone/>
              <a:defRPr sz="1400"/>
            </a:lvl8pPr>
            <a:lvl9pPr marL="5706588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CB7F-D6FC-4763-893A-04FE7E5C72F3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68191" y="384558"/>
            <a:ext cx="13827443" cy="1600465"/>
          </a:xfrm>
          <a:prstGeom prst="rect">
            <a:avLst/>
          </a:prstGeom>
        </p:spPr>
        <p:txBody>
          <a:bodyPr vert="horz" lIns="142665" tIns="71332" rIns="142665" bIns="7133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8191" y="2240653"/>
            <a:ext cx="13827443" cy="6337396"/>
          </a:xfrm>
          <a:prstGeom prst="rect">
            <a:avLst/>
          </a:prstGeom>
        </p:spPr>
        <p:txBody>
          <a:bodyPr vert="horz" lIns="142665" tIns="71332" rIns="142665" bIns="7133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8191" y="8900364"/>
            <a:ext cx="3584893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98B9-7C43-4A41-916D-1AA61B996241}" type="datetime1">
              <a:rPr lang="pt-BR" smtClean="0"/>
              <a:pPr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249307" y="8900364"/>
            <a:ext cx="4865211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010741" y="8900364"/>
            <a:ext cx="3584893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template_ECONOMIA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52" y="794"/>
            <a:ext cx="1536192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426647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93" indent="-534993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9151" indent="-445827" algn="l" defTabSz="1426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30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96632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09955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327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36602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926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6324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3323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647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9970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3294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6617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941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93264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06588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ia@abras.com.br" TargetMode="External"/><Relationship Id="rId2" Type="http://schemas.openxmlformats.org/officeDocument/2006/relationships/hyperlink" Target="mailto:clarice@abras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15792"/>
            <a:ext cx="15394816" cy="9618579"/>
          </a:xfrm>
          <a:prstGeom prst="rect">
            <a:avLst/>
          </a:prstGeom>
        </p:spPr>
      </p:pic>
      <p:pic>
        <p:nvPicPr>
          <p:cNvPr id="3" name="Picture 2" descr="C:\Documents and Settings\jefferson.ABRAS\Desktop\Sem-títul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73" y="336898"/>
            <a:ext cx="10075863" cy="127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06048" y="5809506"/>
            <a:ext cx="50529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Pesquisa de Páscoa </a:t>
            </a:r>
          </a:p>
          <a:p>
            <a:pPr algn="ctr"/>
            <a:r>
              <a:rPr lang="pt-BR" sz="3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Março -2019</a:t>
            </a:r>
            <a:endParaRPr lang="pt-BR" sz="3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3120" y="-239166"/>
            <a:ext cx="14473608" cy="2520280"/>
          </a:xfrm>
        </p:spPr>
        <p:txBody>
          <a:bodyPr>
            <a:noAutofit/>
          </a:bodyPr>
          <a:lstStyle/>
          <a:p>
            <a:pPr algn="l"/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  <a:t>Preços: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  <a:t> Refrigerantes  são os itens que sofreram maior elevação no preço, 3,2% em relação ao ano anterior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. </a:t>
            </a:r>
            <a:b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</a:b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*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  <a:t>Cervejas sofreram uma retração considerável, de 4,1% para 2,8%.</a:t>
            </a:r>
            <a:b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</a:br>
            <a:endParaRPr lang="pt-BR" sz="2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+mn-ea"/>
              <a:cs typeface="Arial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273200" y="1993082"/>
          <a:ext cx="1274541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210304" y="7825730"/>
            <a:ext cx="3456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</a:t>
            </a:r>
            <a:r>
              <a:rPr lang="pt-BR" altLang="pt-B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 Ressaltando  que a base comparativa é ano anterior, ou seja, em 2018 comparando com 2017, a cerveja sofreu 4,1% de aumento nos preços. Já em 2019, comparando com 2018, este aumento foi de 2,8%. </a:t>
            </a:r>
            <a:endParaRPr lang="pt-BR" sz="11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60" y="3001194"/>
            <a:ext cx="13827443" cy="1600465"/>
          </a:xfrm>
        </p:spPr>
        <p:txBody>
          <a:bodyPr>
            <a:normAutofit/>
          </a:bodyPr>
          <a:lstStyle/>
          <a:p>
            <a:r>
              <a:rPr lang="pt-BR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Variações</a:t>
            </a:r>
            <a:endParaRPr lang="pt-BR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69144" y="552922"/>
            <a:ext cx="14329592" cy="736285"/>
          </a:xfrm>
          <a:prstGeom prst="rect">
            <a:avLst/>
          </a:prstGeom>
        </p:spPr>
        <p:txBody>
          <a:bodyPr wrap="square" lIns="58604" tIns="29302" rIns="58604" bIns="29302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Calibri" pitchFamily="34" charset="0"/>
              </a:rPr>
              <a:t>Expectativa de vendas nominais de bombons em geral cresce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Calibri" pitchFamily="34" charset="0"/>
              </a:rPr>
              <a:t>3,9%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Calibri" pitchFamily="34" charset="0"/>
              </a:rPr>
              <a:t>, seus preços variaram 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Calibri" pitchFamily="34" charset="0"/>
              </a:rPr>
              <a:t>2,1%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Calibri" pitchFamily="34" charset="0"/>
              </a:rPr>
              <a:t>.                     A estimativa real de vendas  é de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Calibri" pitchFamily="34" charset="0"/>
              </a:rPr>
              <a:t>1,8%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Calibri" pitchFamily="34" charset="0"/>
              </a:rPr>
              <a:t>. 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1201192" y="2065090"/>
          <a:ext cx="128174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8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1112" y="552922"/>
            <a:ext cx="14882713" cy="736285"/>
          </a:xfrm>
          <a:prstGeom prst="rect">
            <a:avLst/>
          </a:prstGeom>
        </p:spPr>
        <p:txBody>
          <a:bodyPr wrap="square" lIns="58604" tIns="29302" rIns="58604" bIns="29302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Calibri" pitchFamily="34" charset="0"/>
              </a:rPr>
              <a:t>Cervejas estão com projeção de crescimento nominal de 5,8%, tiveram alta nos preços de 2,8% e a variação de venda real  está estimada em  2,9%. 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777256" y="1777058"/>
          <a:ext cx="118093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>
            <a:spLocks noChangeArrowheads="1"/>
          </p:cNvSpPr>
          <p:nvPr/>
        </p:nvSpPr>
        <p:spPr bwMode="auto">
          <a:xfrm>
            <a:off x="697136" y="5665490"/>
            <a:ext cx="8928992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 Unicode MS" pitchFamily="34" charset="-128"/>
              <a:buChar char="•"/>
              <a:defRPr sz="2800">
                <a:solidFill>
                  <a:schemeClr val="tx1"/>
                </a:solidFill>
                <a:latin typeface="Univers 55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Elaboração</a:t>
            </a:r>
            <a:r>
              <a:rPr lang="pt-BR" altLang="pt-BR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  <a:endParaRPr lang="pt-BR" altLang="pt-BR" sz="2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Departamento de Economia e Pesquisa da </a:t>
            </a:r>
            <a:r>
              <a:rPr lang="pt-BR" altLang="pt-BR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ABRAS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Superintendente : Marcio Milan</a:t>
            </a:r>
            <a:r>
              <a:rPr lang="pt-BR" altLang="pt-BR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pt-BR" altLang="pt-BR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Analistas responsáveis : Clarice Dias e Moisés Lira</a:t>
            </a:r>
            <a:endParaRPr lang="pt-BR" alt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Fone: (11) 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3838-4516/4533.</a:t>
            </a:r>
            <a:endParaRPr lang="pt-BR" alt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E-mail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hlinkClick r:id="rId2"/>
              </a:rPr>
              <a:t>clarice@abras.com.br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 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hlinkClick r:id="rId3"/>
              </a:rPr>
              <a:t>economia@abras.com.br</a:t>
            </a:r>
            <a:endParaRPr lang="pt-BR" altLang="pt-BR" sz="2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	</a:t>
            </a:r>
            <a:endParaRPr lang="pt-BR" altLang="pt-BR" sz="2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5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60" y="3001194"/>
            <a:ext cx="13827443" cy="1600465"/>
          </a:xfrm>
        </p:spPr>
        <p:txBody>
          <a:bodyPr>
            <a:normAutofit/>
          </a:bodyPr>
          <a:lstStyle/>
          <a:p>
            <a:r>
              <a:rPr lang="pt-BR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Estimativa de vendas em relação ao ano anterior - Geral</a:t>
            </a:r>
            <a:endParaRPr lang="pt-BR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/>
        </p:nvGraphicFramePr>
        <p:xfrm>
          <a:off x="337096" y="1921074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6817815" y="3577258"/>
          <a:ext cx="8546009" cy="48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97136" y="336898"/>
            <a:ext cx="13827443" cy="1368152"/>
          </a:xfrm>
          <a:prstGeom prst="rect">
            <a:avLst/>
          </a:prstGeom>
        </p:spPr>
        <p:txBody>
          <a:bodyPr vert="horz" lIns="142665" tIns="71332" rIns="142665" bIns="71332" rtlCol="0" anchor="ctr">
            <a:noAutofit/>
          </a:bodyPr>
          <a:lstStyle/>
          <a:p>
            <a:pPr marL="0" marR="0" lvl="0" indent="0" algn="l" defTabSz="14266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Dados da amostra : Região Sudeste  é a que tem maior representatividade na amostra, 45,6%. Norte ganha uma tímida participação, 2,5%. </a:t>
            </a:r>
            <a:br>
              <a:rPr kumimoji="0" lang="pt-B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Quanto aos formatos de lojas, acima de 20 </a:t>
            </a:r>
            <a:r>
              <a:rPr kumimoji="0" lang="pt-B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check-outs</a:t>
            </a:r>
            <a:r>
              <a:rPr kumimoji="0" lang="pt-B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lideram a amostra, 33,7%. Os demais participam de forma equiparada.</a:t>
            </a:r>
            <a:endParaRPr kumimoji="0" lang="pt-BR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553120" y="264890"/>
            <a:ext cx="14617624" cy="2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169" bIns="0" anchor="ctr"/>
          <a:lstStyle>
            <a:lvl1pPr marL="571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45561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37001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pt-BR" altLang="pt-BR" sz="23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Mais </a:t>
            </a:r>
            <a:r>
              <a:rPr lang="pt-BR" altLang="pt-BR" sz="23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da metade dos empresários do setor, 60,5%, estima vendas iguais à Páscoa de 2018.</a:t>
            </a:r>
          </a:p>
          <a:p>
            <a:pPr algn="just">
              <a:lnSpc>
                <a:spcPct val="80000"/>
              </a:lnSpc>
            </a:pPr>
            <a:r>
              <a:rPr lang="pt-BR" altLang="pt-BR" sz="23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A confiança em vendas maiores caiu um pouco. Em 2018, 32,9% estimavam vendas maiores que 2017. Já em 2019, 22,2% acreditam neste comportamento, comparando com o ano anterior.</a:t>
            </a:r>
          </a:p>
          <a:p>
            <a:pPr algn="just">
              <a:lnSpc>
                <a:spcPct val="80000"/>
              </a:lnSpc>
            </a:pPr>
            <a:r>
              <a:rPr lang="pt-BR" altLang="pt-BR" sz="23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Vendas inferiores permanecem com uma perspectiva bem semelhante,17,3%. Para a Páscoa de 2018, esta estimativa era 17,1%.</a:t>
            </a:r>
          </a:p>
          <a:p>
            <a:pPr algn="just">
              <a:lnSpc>
                <a:spcPct val="80000"/>
              </a:lnSpc>
            </a:pPr>
            <a:r>
              <a:rPr lang="pt-BR" altLang="pt-BR" sz="23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  <a:sym typeface="EideticNeoBlack" charset="0"/>
              </a:rPr>
              <a:t>Os números demonstram certo otimismo, porém com cautela, após os difíceis anos vividos e as surpresas encontradas pelo caminho.</a:t>
            </a:r>
            <a:endParaRPr lang="en-US" altLang="pt-BR" sz="23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sym typeface="EideticNeoBlack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410104" y="4009306"/>
            <a:ext cx="5256584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Encomendas dos supermercadistas apontam para um </a:t>
            </a:r>
            <a:r>
              <a:rPr lang="pt-BR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crescimento nominal de 0,4%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para as vendas de Páscoa de 2019.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Deflacionando por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2,0%,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que corresponde à variação média dos preços dos produtos pesquisados a </a:t>
            </a:r>
            <a:r>
              <a:rPr lang="pt-BR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redução real deverá ser de   -1,6%.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Em 2018, esta mesma expectativa, era de crescimento nominal na ordem de 0,2%, e real de -2,3%. 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985168" y="2785170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60" y="3001194"/>
            <a:ext cx="13827443" cy="1600465"/>
          </a:xfrm>
        </p:spPr>
        <p:txBody>
          <a:bodyPr>
            <a:normAutofit/>
          </a:bodyPr>
          <a:lstStyle/>
          <a:p>
            <a:r>
              <a:rPr lang="pt-BR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Estimativa de vendas em relação ao ano anterior  -                   Por produto pesquisado</a:t>
            </a:r>
            <a:endParaRPr lang="pt-BR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1112" y="192882"/>
            <a:ext cx="14545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Bombom em geral é o produto que está com a maior estimativa de vendas, 3,9%. A indústria vem inovando nas embalagens festivas para datas comemorativas, elevando e influenciando o consumo.</a:t>
            </a:r>
          </a:p>
          <a:p>
            <a:pPr algn="just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Ovos de Páscoa vêm retomando timidamente a aposta de vendas e a tradição </a:t>
            </a:r>
            <a:r>
              <a:rPr lang="pt-BR" altLang="pt-BR" sz="2200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pasqualina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. Os menores, Ovos de Páscoa até 150g, estão com previsão de aumento de 1,3%, e os de 150g até 170g, 0,6%. Vale lembrar que a indústria vem apostando em ovos menores, porém com valor agregado a eles, os brinquedos e brindes.       </a:t>
            </a:r>
            <a:endParaRPr lang="pt-BR" sz="22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just"/>
            <a:endParaRPr lang="pt-BR" sz="2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201192" y="2353122"/>
          <a:ext cx="13177464" cy="612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e 6"/>
          <p:cNvSpPr/>
          <p:nvPr/>
        </p:nvSpPr>
        <p:spPr>
          <a:xfrm>
            <a:off x="9554120" y="6673602"/>
            <a:ext cx="4968552" cy="20162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Century Gothic" pitchFamily="34" charset="0"/>
              </a:rPr>
              <a:t>Ovos de Páscoa com maior gramatura ,estão com menor estimativa de vendas.  No entanto, estão com perspectiva mais positiva do que anos anteriores, enfatizando a volta da tradição </a:t>
            </a:r>
            <a:r>
              <a:rPr lang="pt-BR" sz="1600" b="1" dirty="0" err="1" smtClean="0">
                <a:latin typeface="Century Gothic" pitchFamily="34" charset="0"/>
              </a:rPr>
              <a:t>pasqualina</a:t>
            </a:r>
            <a:r>
              <a:rPr lang="pt-BR" sz="1600" b="1" dirty="0" smtClean="0">
                <a:latin typeface="Century Gothic" pitchFamily="34" charset="0"/>
              </a:rPr>
              <a:t>.  </a:t>
            </a:r>
            <a:endParaRPr lang="pt-BR" sz="1600" b="1" dirty="0">
              <a:latin typeface="Century Gothic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0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81112" y="192882"/>
            <a:ext cx="148827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No grupo dos demais itens relacionados à Páscoa, cervejas e peixes, itens para o almoço festivo são os produtos </a:t>
            </a: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com maior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perspectiva de vendas pelos empresários do setor, 5,8% e 5,6%, respectivamente.</a:t>
            </a:r>
          </a:p>
          <a:p>
            <a:pPr algn="just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Bacalhau e azeites, itens tradicionais e utilizados para a bacalhoada,estão com estimativa de vendas de 1,4%.</a:t>
            </a:r>
          </a:p>
          <a:p>
            <a:pPr algn="just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Itens importados estão com perspectiva de vendas positivas, no entanto menor que as estimadas no ano anterior. O preço do dólar pode ter influenciado este comportamento.  </a:t>
            </a:r>
          </a:p>
          <a:p>
            <a:pPr algn="just"/>
            <a:endParaRPr lang="pt-BR" sz="2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345208" y="2785170"/>
          <a:ext cx="12889432" cy="52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60" y="3001194"/>
            <a:ext cx="13827443" cy="1600465"/>
          </a:xfrm>
        </p:spPr>
        <p:txBody>
          <a:bodyPr>
            <a:normAutofit/>
          </a:bodyPr>
          <a:lstStyle/>
          <a:p>
            <a:r>
              <a:rPr lang="pt-BR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Comportamento dos preços em relação ao ano anterior –               Por produto pesquisado</a:t>
            </a:r>
            <a:endParaRPr lang="pt-BR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120" y="1"/>
            <a:ext cx="14810705" cy="1921074"/>
          </a:xfrm>
        </p:spPr>
        <p:txBody>
          <a:bodyPr>
            <a:normAutofit/>
          </a:bodyPr>
          <a:lstStyle/>
          <a:p>
            <a:pPr algn="l"/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Preços: No grupo dos chocolates , observamos uma redução nos preços pagos às indústrias no decorrer dos anos.</a:t>
            </a:r>
            <a:b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</a:b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Interessante observar o comportamento dos Ovos de Páscoa até 150g, item que está com a maior perspectiva de vendas entre os ovos (vide lamina 4), com um preço menor. </a:t>
            </a:r>
            <a: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  <a:t/>
            </a:r>
            <a:br>
              <a:rPr lang="pt-BR" altLang="pt-BR" sz="2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n-ea"/>
                <a:cs typeface="Arial" charset="0"/>
              </a:rPr>
            </a:br>
            <a:endParaRPr lang="pt-BR" sz="2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057176" y="1849066"/>
          <a:ext cx="13609512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778</Words>
  <Application>Microsoft Office PowerPoint</Application>
  <PresentationFormat>Personalizar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Estimativa de vendas em relação ao ano anterior - Geral</vt:lpstr>
      <vt:lpstr>Apresentação do PowerPoint</vt:lpstr>
      <vt:lpstr>Apresentação do PowerPoint</vt:lpstr>
      <vt:lpstr>Estimativa de vendas em relação ao ano anterior  -                   Por produto pesquisado</vt:lpstr>
      <vt:lpstr>Apresentação do PowerPoint</vt:lpstr>
      <vt:lpstr>Apresentação do PowerPoint</vt:lpstr>
      <vt:lpstr>Comportamento dos preços em relação ao ano anterior –               Por produto pesquisado</vt:lpstr>
      <vt:lpstr>Preços: No grupo dos chocolates , observamos uma redução nos preços pagos às indústrias no decorrer dos anos. Interessante observar o comportamento dos Ovos de Páscoa até 150g, item que está com a maior perspectiva de vendas entre os ovos (vide lamina 4), com um preço menor.  </vt:lpstr>
      <vt:lpstr>Preços:  Refrigerantes  são os itens que sofreram maior elevação no preço, 3,2% em relação ao ano anterior.  *Cervejas sofreram uma retração considerável, de 4,1% para 2,8%. </vt:lpstr>
      <vt:lpstr>Variações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Jeferson Moreira</dc:creator>
  <cp:lastModifiedBy>Natalia</cp:lastModifiedBy>
  <cp:revision>153</cp:revision>
  <dcterms:created xsi:type="dcterms:W3CDTF">2014-02-13T13:32:19Z</dcterms:created>
  <dcterms:modified xsi:type="dcterms:W3CDTF">2019-03-13T16:42:26Z</dcterms:modified>
</cp:coreProperties>
</file>